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62" r:id="rId5"/>
    <p:sldId id="263" r:id="rId6"/>
    <p:sldId id="269" r:id="rId7"/>
    <p:sldId id="258" r:id="rId8"/>
    <p:sldId id="264" r:id="rId9"/>
    <p:sldId id="272" r:id="rId10"/>
    <p:sldId id="260" r:id="rId11"/>
    <p:sldId id="259" r:id="rId12"/>
    <p:sldId id="268" r:id="rId13"/>
    <p:sldId id="275" r:id="rId14"/>
    <p:sldId id="273" r:id="rId15"/>
    <p:sldId id="274" r:id="rId16"/>
    <p:sldId id="265" r:id="rId17"/>
    <p:sldId id="276" r:id="rId18"/>
    <p:sldId id="270" r:id="rId19"/>
    <p:sldId id="278" r:id="rId20"/>
    <p:sldId id="279" r:id="rId21"/>
    <p:sldId id="277" r:id="rId22"/>
    <p:sldId id="284" r:id="rId23"/>
    <p:sldId id="261" r:id="rId24"/>
    <p:sldId id="282" r:id="rId25"/>
    <p:sldId id="280" r:id="rId26"/>
    <p:sldId id="285" r:id="rId27"/>
    <p:sldId id="267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B878-FEB9-4BBD-82C9-B802C4EE7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79288-CC7D-4C01-A1E6-7C1934E56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196D7-DF0E-426F-9602-19A913705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8B7B4-6258-49DD-B761-8603E2C2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3E0BC-843B-4D92-AC77-B4BDA338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9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D2980-69EC-48C3-AA48-7BCFDEDA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46936-632A-453D-8517-2F9A3AB43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2AEB0-2AEF-4897-9F46-101B6619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E847-B681-475A-AE82-2F7EBBFC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4A73A-8EAB-42BA-809B-7321B2F8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3C5D8-8E41-46BB-B238-89143C2C8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C0011-8706-4BAF-80E1-58E3C3A98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6C5C-87DD-47F3-B66B-9FA704ADD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52F3B-CFAB-4991-AD8F-8C327266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3B470-A905-47BB-8823-DE7CA792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2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43E8-4C69-44C8-9E8C-B2E59A45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A0AF7-0694-49C2-8352-BB5D5E9E3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97970-453A-4795-A88F-8493FEE1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1062-54F7-4E66-9264-749B93B5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DC288-139B-42DF-A92E-86C2DCA7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8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0EEC-E2AE-4314-A1FA-0BDAB30B4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99695-F010-4EF3-983A-516FCFBA8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357B3-F5C8-47F4-9B37-6A09C841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44898-05E4-4508-A45E-46EF263B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B090F-B243-4FD0-9605-67DC1D5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1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4D36-3E31-459E-8DED-10F5E000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C97A-5C8A-461E-A45C-C988F5C65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A79CB-FEBE-4CD9-9540-659747505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865D4-4CE1-422E-A5EF-B2ADDE0C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B89BB-1D03-48E7-BA16-A67C1551E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1E122-F43D-47A7-A83A-0A2DB2E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E49E-254C-4585-9E01-5542C663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C78E4-6D4D-4A52-95AD-77E4381C0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13495-08EC-44B5-9B6E-136AFF35C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47517-9461-4CA0-9E64-41B41381B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5BC41-3D50-4911-A68C-7856A2244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F1CD1-411D-4CCD-9D02-8EA253E0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956E25-5AC0-4A77-B4BD-510769BB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4AD52-CA37-4D30-99BE-A73CBF81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2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26DF-640F-4A65-B937-70086B6B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6CC14-93B8-4FF8-986E-7079581E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15A3E-3775-45B3-9A52-D0C2D3B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19C00-4514-417E-A1C4-F57D78CA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1CA724-F084-4922-BE55-A7044C70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469DB-2F09-4A0F-940D-40B9EDB9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743E1-E22D-443B-995B-B60EC28E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9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F3BD-1E87-4AB8-9066-E6CB7050A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A8DA7-0074-4D76-BC75-58D78256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D7933-4657-47A4-8C87-2D738069C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D09DC-ED77-462E-8574-92CB44AA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B601A-5F53-4011-AE54-02FEA899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BA171-0EE8-4960-83EA-86EB34358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84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7E28-83A7-4379-95F4-B64D203E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F9052-9B2D-4B12-A8CF-D7AE4E7B3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4FD6C-25C7-4705-9C52-D5FDAB090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93CE6-FC52-459C-BB0F-388BC1AB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F4733-F513-41FB-9257-A00FE49C2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B9BEF-B631-4D2D-A889-6879D005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6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B7B2E-1D4B-414E-AFF3-4948CB33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3D2C9-6381-4356-AFA6-231D45E31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317BA-363E-47BC-882B-C8607D40B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40439-D258-43FF-8D30-B2E64E82FADD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57865-EF6A-4EAB-B5FC-393A11B10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6D80D-FC0F-4F1A-AB59-764EDCE2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A5463-B60C-4E88-B0C9-5A20908E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8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fcon_1000.projects.nitrc.org/indi/adhd200/results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DF01-A83C-4F1E-8127-3EB340457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Ad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glow rad="1016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Victoriam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Ex Machina!</a:t>
            </a:r>
            <a:b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Sed Est Tanti?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2E4CF-BA47-47F1-A9BC-77353E4F3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spc="50" dirty="0">
              <a:ln w="0"/>
              <a:solidFill>
                <a:schemeClr val="bg2"/>
              </a:solidFill>
              <a:effectLst>
                <a:glow rad="139700">
                  <a:schemeClr val="tx1"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glow rad="1397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 deviation from how to use models vs why would we want to?</a:t>
            </a:r>
          </a:p>
        </p:txBody>
      </p:sp>
    </p:spTree>
    <p:extLst>
      <p:ext uri="{BB962C8B-B14F-4D97-AF65-F5344CB8AC3E}">
        <p14:creationId xmlns:p14="http://schemas.microsoft.com/office/powerpoint/2010/main" val="5892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8A3E48-1C57-4D22-BBC4-A2739411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Crapshoot</a:t>
            </a:r>
            <a:endParaRPr lang="en-US" dirty="0"/>
          </a:p>
        </p:txBody>
      </p:sp>
      <p:pic>
        <p:nvPicPr>
          <p:cNvPr id="5124" name="Picture 4" descr="image4">
            <a:extLst>
              <a:ext uri="{FF2B5EF4-FFF2-40B4-BE49-F238E27FC236}">
                <a16:creationId xmlns:a16="http://schemas.microsoft.com/office/drawing/2014/main" id="{4E03FFB1-171A-474D-841F-932FDC8517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60" y="1250931"/>
            <a:ext cx="8488680" cy="481841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1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47F749-B400-4C3F-8B47-892A290E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Crapshoot</a:t>
            </a:r>
            <a:endParaRPr lang="en-US" dirty="0"/>
          </a:p>
        </p:txBody>
      </p:sp>
      <p:pic>
        <p:nvPicPr>
          <p:cNvPr id="4098" name="Picture 2" descr="ai competition4">
            <a:extLst>
              <a:ext uri="{FF2B5EF4-FFF2-40B4-BE49-F238E27FC236}">
                <a16:creationId xmlns:a16="http://schemas.microsoft.com/office/drawing/2014/main" id="{F09883EC-B7A2-4E05-B6B0-EA0C866142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190" y="1519037"/>
            <a:ext cx="8477620" cy="42524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79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AA99-5FF8-4145-AD6D-5655461B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Crapshoot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0FE54-9353-4180-AA13-AE39D0F9B2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Since our success/failure can be tied to the number of subjects (we don’t have access to infinity…yet).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One can assess model significance under a NHT framework with the right adjustments.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6D6605-2E20-4BE6-A869-4FDFBE9D8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005" y="2043995"/>
            <a:ext cx="6362995" cy="1385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7ECE54-DF80-4187-9B1A-24855D08A3EE}"/>
              </a:ext>
            </a:extLst>
          </p:cNvPr>
          <p:cNvSpPr/>
          <p:nvPr/>
        </p:nvSpPr>
        <p:spPr>
          <a:xfrm>
            <a:off x="6019800" y="3647370"/>
            <a:ext cx="6172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ln w="0"/>
                <a:latin typeface="Georgia Pro Black" panose="02040A02050405020203" pitchFamily="18" charset="0"/>
              </a:rPr>
              <a:t>n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 Pro Black" panose="02040A02050405020203" pitchFamily="18" charset="0"/>
              </a:rPr>
              <a:t> </a:t>
            </a:r>
            <a:r>
              <a:rPr lang="en-US" sz="3600" dirty="0">
                <a:ln w="0"/>
                <a:latin typeface="Georgia Pro Black" panose="02040A02050405020203" pitchFamily="18" charset="0"/>
              </a:rPr>
              <a:t>= number of samples</a:t>
            </a:r>
          </a:p>
          <a:p>
            <a:r>
              <a:rPr lang="en-US" sz="3600" i="1" dirty="0">
                <a:ln w="0"/>
                <a:latin typeface="Georgia Pro Black" panose="02040A02050405020203" pitchFamily="18" charset="0"/>
              </a:rPr>
              <a:t>c</a:t>
            </a:r>
            <a:r>
              <a:rPr lang="en-US" sz="3600" dirty="0">
                <a:ln w="0"/>
                <a:latin typeface="Georgia Pro Black" panose="02040A02050405020203" pitchFamily="18" charset="0"/>
              </a:rPr>
              <a:t> = number of classes</a:t>
            </a:r>
            <a:endParaRPr lang="en-US" sz="3600" i="1" dirty="0">
              <a:ln w="0"/>
              <a:latin typeface="Georgia Pro Black" panose="02040A02050405020203" pitchFamily="18" charset="0"/>
            </a:endParaRPr>
          </a:p>
          <a:p>
            <a:r>
              <a:rPr lang="en-US" sz="3600" i="1" dirty="0">
                <a:ln w="0"/>
                <a:latin typeface="Georgia Pro Black" panose="02040A02050405020203" pitchFamily="18" charset="0"/>
              </a:rPr>
              <a:t>z</a:t>
            </a:r>
            <a:r>
              <a:rPr lang="en-US" sz="3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 Pro Black" panose="02040A02050405020203" pitchFamily="18" charset="0"/>
              </a:rPr>
              <a:t>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 Pro Black" panose="02040A02050405020203" pitchFamily="18" charset="0"/>
              </a:rPr>
              <a:t>= </a:t>
            </a:r>
            <a:r>
              <a:rPr lang="en-US" sz="3600" dirty="0">
                <a:ln w="0"/>
                <a:latin typeface="Georgia Pro Black" panose="02040A02050405020203" pitchFamily="18" charset="0"/>
              </a:rPr>
              <a:t>probability to predict the correct </a:t>
            </a:r>
            <a:r>
              <a:rPr lang="en-US" sz="3600" i="1" dirty="0">
                <a:ln w="0"/>
                <a:latin typeface="Georgia Pro Black" panose="02040A02050405020203" pitchFamily="18" charset="0"/>
              </a:rPr>
              <a:t>c</a:t>
            </a:r>
            <a:endParaRPr lang="en-US" sz="36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978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AA99-5FF8-4145-AD6D-5655461B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Crapshoot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0FE54-9353-4180-AA13-AE39D0F9B2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Since our success/failure can be tied to the number of subjects (we don’t have access to infinity…yet).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One can assess model significance under a NHT framework with the right adjustments.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6D6605-2E20-4BE6-A869-4FDFBE9D8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005" y="2043995"/>
            <a:ext cx="6362995" cy="1385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7ECE54-DF80-4187-9B1A-24855D08A3EE}"/>
              </a:ext>
            </a:extLst>
          </p:cNvPr>
          <p:cNvSpPr/>
          <p:nvPr/>
        </p:nvSpPr>
        <p:spPr>
          <a:xfrm>
            <a:off x="6019800" y="3647370"/>
            <a:ext cx="6172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strike="sng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Methlab</a:t>
            </a:r>
            <a:r>
              <a:rPr lang="en-US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Matlab</a:t>
            </a:r>
            <a:r>
              <a:rPr lang="en-US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Example:</a:t>
            </a:r>
          </a:p>
          <a:p>
            <a:r>
              <a:rPr lang="pt-BR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St(</a:t>
            </a:r>
            <a:r>
              <a:rPr lang="el-GR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α</a:t>
            </a:r>
            <a:r>
              <a:rPr lang="pt-BR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= binoinv(1 − </a:t>
            </a:r>
            <a:r>
              <a:rPr lang="el-GR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α</a:t>
            </a:r>
            <a:r>
              <a:rPr lang="en-US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pt-BR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n, 1/c) × 100/n</a:t>
            </a:r>
          </a:p>
          <a:p>
            <a:endParaRPr lang="pt-BR" sz="32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n = 200, c=2, </a:t>
            </a:r>
            <a:r>
              <a:rPr lang="el-GR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α</a:t>
            </a:r>
            <a:r>
              <a:rPr lang="en-US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0.05</a:t>
            </a:r>
          </a:p>
          <a:p>
            <a:r>
              <a:rPr lang="en-US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56%</a:t>
            </a:r>
          </a:p>
        </p:txBody>
      </p:sp>
    </p:spTree>
    <p:extLst>
      <p:ext uri="{BB962C8B-B14F-4D97-AF65-F5344CB8AC3E}">
        <p14:creationId xmlns:p14="http://schemas.microsoft.com/office/powerpoint/2010/main" val="4290271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AA99-5FF8-4145-AD6D-5655461B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Crapshoot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C5A6C0-C010-45EA-AE64-FE7C41AEE0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017" y="1791915"/>
            <a:ext cx="7834619" cy="2475285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  <a:softEdge rad="63500"/>
          </a:effectLst>
        </p:spPr>
      </p:pic>
      <p:pic>
        <p:nvPicPr>
          <p:cNvPr id="6146" name="Picture 2" descr="Image result for dice roll gif d20">
            <a:extLst>
              <a:ext uri="{FF2B5EF4-FFF2-40B4-BE49-F238E27FC236}">
                <a16:creationId xmlns:a16="http://schemas.microsoft.com/office/drawing/2014/main" id="{983E425A-55C8-4BD6-BE13-D3D3F3B3A626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3" y="1791915"/>
            <a:ext cx="4320187" cy="2427945"/>
          </a:xfrm>
          <a:prstGeom prst="rect">
            <a:avLst/>
          </a:prstGeom>
          <a:ln>
            <a:noFill/>
          </a:ln>
          <a:effectLst>
            <a:reflection blurRad="6350" stA="50000" endA="300" endPos="55500" dist="508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641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8A3E48-1C57-4D22-BBC4-A2739411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Crapshoot</a:t>
            </a:r>
            <a:endParaRPr lang="en-US" dirty="0"/>
          </a:p>
        </p:txBody>
      </p:sp>
      <p:pic>
        <p:nvPicPr>
          <p:cNvPr id="5124" name="Picture 4" descr="image4">
            <a:extLst>
              <a:ext uri="{FF2B5EF4-FFF2-40B4-BE49-F238E27FC236}">
                <a16:creationId xmlns:a16="http://schemas.microsoft.com/office/drawing/2014/main" id="{4E03FFB1-171A-474D-841F-932FDC8517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60" y="1250931"/>
            <a:ext cx="8488680" cy="481841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A6C4152-ABE4-4098-8EEB-EB754C538CDB}"/>
              </a:ext>
            </a:extLst>
          </p:cNvPr>
          <p:cNvSpPr/>
          <p:nvPr/>
        </p:nvSpPr>
        <p:spPr>
          <a:xfrm>
            <a:off x="8244114" y="2485571"/>
            <a:ext cx="2096226" cy="188685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AA99-5FF8-4145-AD6D-5655461B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Crapshoot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929F9F-75F8-4BC9-B5B1-101C0E391F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825625"/>
            <a:ext cx="4762500" cy="2638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</p:spPr>
      </p:pic>
      <p:pic>
        <p:nvPicPr>
          <p:cNvPr id="7170" name="Picture 2" descr="sample size 1">
            <a:extLst>
              <a:ext uri="{FF2B5EF4-FFF2-40B4-BE49-F238E27FC236}">
                <a16:creationId xmlns:a16="http://schemas.microsoft.com/office/drawing/2014/main" id="{B35C032F-6D38-41A0-989B-EAE159713DC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11" y="1416633"/>
            <a:ext cx="6073689" cy="4024734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336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47F749-B400-4C3F-8B47-892A290E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Confidence</a:t>
            </a:r>
            <a:endParaRPr lang="en-US" dirty="0"/>
          </a:p>
        </p:txBody>
      </p:sp>
      <p:pic>
        <p:nvPicPr>
          <p:cNvPr id="4098" name="Picture 2" descr="ai competition4">
            <a:extLst>
              <a:ext uri="{FF2B5EF4-FFF2-40B4-BE49-F238E27FC236}">
                <a16:creationId xmlns:a16="http://schemas.microsoft.com/office/drawing/2014/main" id="{F09883EC-B7A2-4E05-B6B0-EA0C866142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190" y="1519037"/>
            <a:ext cx="8477620" cy="42524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50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AA99-5FF8-4145-AD6D-5655461B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Confidence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50A08-2414-4381-ACBE-7EDA37389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4271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This is essentially a measure how “confident” we are that are prediction is:</a:t>
            </a: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Correct</a:t>
            </a: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Within an acceptable margin of error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You could also view this as an “effect size” of your classifier.</a:t>
            </a:r>
          </a:p>
          <a:p>
            <a:endParaRPr lang="en-US" dirty="0"/>
          </a:p>
        </p:txBody>
      </p:sp>
      <p:pic>
        <p:nvPicPr>
          <p:cNvPr id="9218" name="Picture 2" descr="Image result for standard error can't trust you">
            <a:extLst>
              <a:ext uri="{FF2B5EF4-FFF2-40B4-BE49-F238E27FC236}">
                <a16:creationId xmlns:a16="http://schemas.microsoft.com/office/drawing/2014/main" id="{8BFEF3A7-6CB8-43CD-A343-547A4B8ABA5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2" y="1027906"/>
            <a:ext cx="4351338" cy="4351338"/>
          </a:xfrm>
          <a:prstGeom prst="rect">
            <a:avLst/>
          </a:prstGeom>
          <a:ln>
            <a:noFill/>
          </a:ln>
          <a:effectLst>
            <a:reflection stA="26000" endPos="21000" dir="5400000" sy="-100000" algn="bl" rotWithShape="0"/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44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AA99-5FF8-4145-AD6D-5655461B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Confidence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50A08-2414-4381-ACBE-7EDA37389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4271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You can do this in many ways:</a:t>
            </a: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Probability of condition</a:t>
            </a: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Traditional/Frequentist Statistical confidence intervals (not recommended)</a:t>
            </a: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Bayesian Confidence Intervals (depends on your prior)</a:t>
            </a:r>
          </a:p>
        </p:txBody>
      </p:sp>
      <p:pic>
        <p:nvPicPr>
          <p:cNvPr id="11268" name="Picture 4" descr="Image result for stats memes">
            <a:extLst>
              <a:ext uri="{FF2B5EF4-FFF2-40B4-BE49-F238E27FC236}">
                <a16:creationId xmlns:a16="http://schemas.microsoft.com/office/drawing/2014/main" id="{0FB44308-DB8D-4EFE-8A8B-BEA28A5B88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58" y="1036970"/>
            <a:ext cx="3274015" cy="48586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4109-F06A-40A5-9F53-922EAF81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D3C17-AF55-4DAD-882F-E7DEE7C21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Core Issues</a:t>
            </a: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Significance</a:t>
            </a:r>
          </a:p>
          <a:p>
            <a:pPr lvl="2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Sample Size</a:t>
            </a:r>
          </a:p>
          <a:p>
            <a:pPr lvl="2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Accuracy Weight</a:t>
            </a: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Confidence</a:t>
            </a:r>
          </a:p>
          <a:p>
            <a:pPr lvl="1"/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Utility</a:t>
            </a: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Implementation?</a:t>
            </a: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Usefulness?</a:t>
            </a:r>
          </a:p>
          <a:p>
            <a:pPr lvl="1"/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1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AA99-5FF8-4145-AD6D-5655461B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Confidence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50A08-2414-4381-ACBE-7EDA37389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4271"/>
            <a:ext cx="5181600" cy="4351338"/>
          </a:xfrm>
        </p:spPr>
        <p:txBody>
          <a:bodyPr>
            <a:normAutofit/>
          </a:bodyPr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Asymptotic Intervals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Internal Confidence Intervals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Gamesman intervals</a:t>
            </a:r>
          </a:p>
        </p:txBody>
      </p:sp>
      <p:pic>
        <p:nvPicPr>
          <p:cNvPr id="11268" name="Picture 4" descr="Image result for stats memes">
            <a:extLst>
              <a:ext uri="{FF2B5EF4-FFF2-40B4-BE49-F238E27FC236}">
                <a16:creationId xmlns:a16="http://schemas.microsoft.com/office/drawing/2014/main" id="{0FB44308-DB8D-4EFE-8A8B-BEA28A5B88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58" y="1036970"/>
            <a:ext cx="3274015" cy="48586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60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47F749-B400-4C3F-8B47-892A290E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Confidence</a:t>
            </a:r>
            <a:endParaRPr lang="en-US" dirty="0"/>
          </a:p>
        </p:txBody>
      </p:sp>
      <p:pic>
        <p:nvPicPr>
          <p:cNvPr id="4098" name="Picture 2" descr="ai competition4">
            <a:extLst>
              <a:ext uri="{FF2B5EF4-FFF2-40B4-BE49-F238E27FC236}">
                <a16:creationId xmlns:a16="http://schemas.microsoft.com/office/drawing/2014/main" id="{F09883EC-B7A2-4E05-B6B0-EA0C866142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190" y="1519037"/>
            <a:ext cx="8477620" cy="42524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1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DD652-8CDB-4B73-AC4F-976EE094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Deja-Vu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3061-E923-4055-8F48-4745D6C26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We have 40+ years of these same issues within high-energy physics literature.</a:t>
            </a:r>
          </a:p>
          <a:p>
            <a:endParaRPr lang="en-US" dirty="0"/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Overfitting almost caused a revolution in the field that turned out to not actually exist.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Modern physicists have proposed their own solutions to these problems.</a:t>
            </a:r>
          </a:p>
          <a:p>
            <a:endParaRPr lang="en-US" dirty="0"/>
          </a:p>
        </p:txBody>
      </p:sp>
      <p:pic>
        <p:nvPicPr>
          <p:cNvPr id="19462" name="Picture 6" descr="Image result for hadron collider">
            <a:extLst>
              <a:ext uri="{FF2B5EF4-FFF2-40B4-BE49-F238E27FC236}">
                <a16:creationId xmlns:a16="http://schemas.microsoft.com/office/drawing/2014/main" id="{D5C39149-5848-435D-A39E-DD36E42A61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9526"/>
            <a:ext cx="6030953" cy="36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51E108-13C9-476D-9B80-812DC58B8A00}"/>
              </a:ext>
            </a:extLst>
          </p:cNvPr>
          <p:cNvSpPr/>
          <p:nvPr/>
        </p:nvSpPr>
        <p:spPr>
          <a:xfrm>
            <a:off x="6096000" y="5008098"/>
            <a:ext cx="6030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Dorigo, T. (2015). Extraordinary claims: the 0.000029% solution.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EPJ Web of Conferences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95, p. 02003). EDP Sciences.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6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2A4F2F-D99D-448D-9C4F-9D55317F8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Utility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C7B23-C225-4FA5-B367-0DC6F74E7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9782" y="1516135"/>
            <a:ext cx="5181600" cy="4351338"/>
          </a:xfrm>
        </p:spPr>
        <p:txBody>
          <a:bodyPr>
            <a:normAutofit fontScale="92500" lnSpcReduction="1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indent="0">
              <a:buNone/>
            </a:pPr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Probably </a:t>
            </a:r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THE</a:t>
            </a:r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 most important thing to consider when building a model is:</a:t>
            </a:r>
          </a:p>
          <a:p>
            <a:pPr marL="0" indent="0">
              <a:buNone/>
            </a:pPr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……is this Useful?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Is it effective/relevant?</a:t>
            </a: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Is it accessible?</a:t>
            </a: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Does it reflect the nature of what it’s trying to classify?</a:t>
            </a:r>
          </a:p>
        </p:txBody>
      </p:sp>
      <p:pic>
        <p:nvPicPr>
          <p:cNvPr id="13" name="Picture 2" descr="Image result for i made a robot that screams">
            <a:extLst>
              <a:ext uri="{FF2B5EF4-FFF2-40B4-BE49-F238E27FC236}">
                <a16:creationId xmlns:a16="http://schemas.microsoft.com/office/drawing/2014/main" id="{A0229D1E-BA9A-4D38-A20C-71AB32D5AD7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t="4075" r="3819" b="3585"/>
          <a:stretch/>
        </p:blipFill>
        <p:spPr bwMode="auto">
          <a:xfrm>
            <a:off x="6475150" y="675529"/>
            <a:ext cx="5482387" cy="545605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5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2A4F2F-D99D-448D-9C4F-9D55317F8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Utility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C7B23-C225-4FA5-B367-0DC6F74E7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9782" y="1516135"/>
            <a:ext cx="5181600" cy="4351338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indent="0">
              <a:buNone/>
            </a:pPr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An example in feature selection:</a:t>
            </a:r>
          </a:p>
          <a:p>
            <a:pPr marL="0" indent="0">
              <a:buNone/>
            </a:pPr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ADHD-200 Global Competition</a:t>
            </a:r>
          </a:p>
          <a:p>
            <a:pPr lvl="1"/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Winner: JHU </a:t>
            </a:r>
            <a:r>
              <a:rPr lang="en-US" dirty="0">
                <a:ln/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60.51%</a:t>
            </a:r>
          </a:p>
          <a:p>
            <a:pPr lvl="1"/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Smug Winners: U Alberta </a:t>
            </a:r>
            <a:r>
              <a:rPr lang="en-US" dirty="0">
                <a:ln/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62.52% </a:t>
            </a:r>
          </a:p>
          <a:p>
            <a:pPr marL="0" indent="0">
              <a:buNone/>
            </a:pPr>
            <a:endParaRPr lang="en-US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</p:txBody>
      </p:sp>
      <p:pic>
        <p:nvPicPr>
          <p:cNvPr id="17410" name="Picture 2" descr="https://www.frontiersin.org/files/Articles/30171/fnsys-06-00069-HTML/image_m/fnsys-06-00069-t004.jpg">
            <a:extLst>
              <a:ext uri="{FF2B5EF4-FFF2-40B4-BE49-F238E27FC236}">
                <a16:creationId xmlns:a16="http://schemas.microsoft.com/office/drawing/2014/main" id="{6E3707EF-0C93-4217-916C-F0DF57B5FB0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86" y="832666"/>
            <a:ext cx="3658978" cy="24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www.frontiersin.org/files/Articles/30171/fnsys-06-00069-HTML/image_m/fnsys-06-00069-g003.jpg">
            <a:extLst>
              <a:ext uri="{FF2B5EF4-FFF2-40B4-BE49-F238E27FC236}">
                <a16:creationId xmlns:a16="http://schemas.microsoft.com/office/drawing/2014/main" id="{9B6906AC-79DA-401E-8FB5-A05AE2E96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87" y="3235702"/>
            <a:ext cx="3658978" cy="287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3F0823-AF5E-46AB-9555-0666322001CC}"/>
              </a:ext>
            </a:extLst>
          </p:cNvPr>
          <p:cNvSpPr/>
          <p:nvPr/>
        </p:nvSpPr>
        <p:spPr>
          <a:xfrm rot="5400000">
            <a:off x="8436340" y="3274019"/>
            <a:ext cx="5373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4"/>
              </a:rPr>
              <a:t>http://fcon_1000.projects.nitrc.org/indi/adhd200/results.html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3F59B6-9DA8-4012-AFF2-DF7ABA8E9A5C}"/>
              </a:ext>
            </a:extLst>
          </p:cNvPr>
          <p:cNvSpPr/>
          <p:nvPr/>
        </p:nvSpPr>
        <p:spPr>
          <a:xfrm rot="5400000">
            <a:off x="9042322" y="3006591"/>
            <a:ext cx="52692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Brown, M. R., Sidhu, G. S., Greiner, R.,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Asgarian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Bastani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Silverstone, P. H., ... &amp;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Dursun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M. (2012). ADHD-200 Global Competition: diagnosing ADHD using personal characteristic data can outperform resting state fMRI measurements.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systems neuroscience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69.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747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C7B23-C225-4FA5-B367-0DC6F74E7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Asymptotic Intervals</a:t>
            </a:r>
          </a:p>
          <a:p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Classification with HPC</a:t>
            </a:r>
          </a:p>
          <a:p>
            <a:pPr lvl="1"/>
            <a:endParaRPr lang="en-US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~$280 million for the cluster</a:t>
            </a:r>
          </a:p>
          <a:p>
            <a:pPr lvl="2"/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Overhead not included</a:t>
            </a:r>
          </a:p>
          <a:p>
            <a:pPr lvl="1"/>
            <a:endParaRPr lang="en-US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Effectiveness?</a:t>
            </a:r>
          </a:p>
          <a:p>
            <a:pPr lvl="1"/>
            <a:endParaRPr lang="en-US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Accessibility</a:t>
            </a:r>
          </a:p>
        </p:txBody>
      </p:sp>
      <p:pic>
        <p:nvPicPr>
          <p:cNvPr id="5122" name="Picture 2" descr="Oak Ridge National Laboratory launches Summit supercomputer.">
            <a:extLst>
              <a:ext uri="{FF2B5EF4-FFF2-40B4-BE49-F238E27FC236}">
                <a16:creationId xmlns:a16="http://schemas.microsoft.com/office/drawing/2014/main" id="{C629380B-2E9A-4038-B8E6-9C92BA76F1B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27906"/>
            <a:ext cx="5831309" cy="37486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oak ridge national laboratory">
            <a:extLst>
              <a:ext uri="{FF2B5EF4-FFF2-40B4-BE49-F238E27FC236}">
                <a16:creationId xmlns:a16="http://schemas.microsoft.com/office/drawing/2014/main" id="{FAD8036A-77A1-4038-8E17-FF990F28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172" y="4782966"/>
            <a:ext cx="2545081" cy="1312838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8160AF8-4F8D-476C-99E1-C56F8702883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Utility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12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C7B23-C225-4FA5-B367-0DC6F74E7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accent3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Georgia Pro Black" panose="02040A02050405020203" pitchFamily="18" charset="0"/>
              </a:rPr>
              <a:t>Pittsburg Compound B for Alzheimer’s dementia</a:t>
            </a:r>
          </a:p>
          <a:p>
            <a:pPr lvl="1"/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accent3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Georgia Pro Black" panose="02040A02050405020203" pitchFamily="18" charset="0"/>
              </a:rPr>
              <a:t>EXTREMELY EFFECTIVE</a:t>
            </a:r>
          </a:p>
          <a:p>
            <a:pPr lvl="1"/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accent3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Georgia Pro Black" panose="02040A02050405020203" pitchFamily="18" charset="0"/>
              </a:rPr>
              <a:t>Invasive</a:t>
            </a:r>
          </a:p>
          <a:p>
            <a:pPr lvl="1"/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accent3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Georgia Pro Black" panose="02040A02050405020203" pitchFamily="18" charset="0"/>
              </a:rPr>
              <a:t>Medicare and most insurance companies have not decided whether they will cover the cost</a:t>
            </a:r>
          </a:p>
          <a:p>
            <a:pPr lvl="2"/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accent3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Georgia Pro Black" panose="02040A02050405020203" pitchFamily="18" charset="0"/>
              </a:rPr>
              <a:t>$3000–6000</a:t>
            </a:r>
          </a:p>
          <a:p>
            <a:pPr lvl="1"/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accent3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Georgia Pro Black" panose="02040A02050405020203" pitchFamily="18" charset="0"/>
              </a:rPr>
              <a:t>Late in the game</a:t>
            </a:r>
          </a:p>
        </p:txBody>
      </p:sp>
      <p:pic>
        <p:nvPicPr>
          <p:cNvPr id="3074" name="Picture 2" descr="Image showing large areas of red and yellow in the &quot;AD&quot; brain on the left and no apparent red or yellow in the &quot;Control&quot; brain on the right.">
            <a:extLst>
              <a:ext uri="{FF2B5EF4-FFF2-40B4-BE49-F238E27FC236}">
                <a16:creationId xmlns:a16="http://schemas.microsoft.com/office/drawing/2014/main" id="{C6BE7BCB-BDFD-4F5C-B187-CDE650705E6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96" y="693527"/>
            <a:ext cx="4434404" cy="547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04DFB7-9F15-415B-9CAE-7D6B70263E62}"/>
              </a:ext>
            </a:extLst>
          </p:cNvPr>
          <p:cNvSpPr/>
          <p:nvPr/>
        </p:nvSpPr>
        <p:spPr>
          <a:xfrm rot="16200000">
            <a:off x="8941495" y="3105833"/>
            <a:ext cx="5470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Roberts, J. Scott, Laura B. Dunn, and Gil D.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Rabinovici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"Amyloid imaging, risk disclosure and Alzheimer’s disease: ethical and practical issues."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Neurodegenerative disease management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3.3 (2013): 219-229.</a:t>
            </a:r>
            <a:endParaRPr lang="en-US" sz="12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9CA5C04-7FBD-447F-9D0D-5CEF3FD48939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Utility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0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2A4F2F-D99D-448D-9C4F-9D55317F8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Utility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C7B23-C225-4FA5-B367-0DC6F74E7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Alzheimer’s classification using verbal fluency scores</a:t>
            </a:r>
          </a:p>
          <a:p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Acquired in ~10 minutes</a:t>
            </a:r>
          </a:p>
          <a:p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Non-invasive</a:t>
            </a:r>
          </a:p>
          <a:p>
            <a:r>
              <a:rPr lang="en-US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Can be detected early</a:t>
            </a:r>
          </a:p>
          <a:p>
            <a:endParaRPr lang="en-US" b="1" dirty="0">
              <a:ln/>
              <a:solidFill>
                <a:schemeClr val="accent3"/>
              </a:solidFill>
              <a:latin typeface="Arial Black" panose="020B0A04020102020204" pitchFamily="34" charset="0"/>
            </a:endParaRPr>
          </a:p>
          <a:p>
            <a:endParaRPr lang="en-US" b="1" dirty="0">
              <a:ln/>
              <a:solidFill>
                <a:schemeClr val="accent3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7A1411-0D9E-4CEC-ACD0-34CC6DA42B38}"/>
              </a:ext>
            </a:extLst>
          </p:cNvPr>
          <p:cNvSpPr/>
          <p:nvPr/>
        </p:nvSpPr>
        <p:spPr>
          <a:xfrm>
            <a:off x="0" y="5542944"/>
            <a:ext cx="647700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Clark, D. G., McLaughlin, P. M., Woo, E., Hwang, K.,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Hurtz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Ramirez, L., ... &amp;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Apostolova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 G. (2016). Novel verbal fluency scores and structural brain imaging for prediction of cognitive outcome in mild cognitive impairment.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Alzheimer's &amp; Dementia: Diagnosis, Assessment &amp; Disease Monitoring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113-122.</a:t>
            </a:r>
            <a:endParaRPr lang="en-US" sz="1050" dirty="0"/>
          </a:p>
        </p:txBody>
      </p:sp>
      <p:pic>
        <p:nvPicPr>
          <p:cNvPr id="6146" name="Picture 2" descr="https://ars.els-cdn.com/content/image/1-s2.0-S2352872916000051-gr3_lrg.jpg">
            <a:extLst>
              <a:ext uri="{FF2B5EF4-FFF2-40B4-BE49-F238E27FC236}">
                <a16:creationId xmlns:a16="http://schemas.microsoft.com/office/drawing/2014/main" id="{8216DAC4-72C3-4066-BCE2-1F7521D36DC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2" y="737974"/>
            <a:ext cx="5432382" cy="538205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4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lassification memes">
            <a:extLst>
              <a:ext uri="{FF2B5EF4-FFF2-40B4-BE49-F238E27FC236}">
                <a16:creationId xmlns:a16="http://schemas.microsoft.com/office/drawing/2014/main" id="{A234F702-7E76-451C-BEA8-A95B7BC4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366" y="675260"/>
            <a:ext cx="4839258" cy="545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0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6E25-0D73-4BA2-9AE7-ADCB6982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A </a:t>
            </a:r>
            <a:r>
              <a:rPr lang="en-US" b="1" strike="sng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Recent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 Critique:</a:t>
            </a:r>
          </a:p>
        </p:txBody>
      </p:sp>
      <p:pic>
        <p:nvPicPr>
          <p:cNvPr id="2050" name="Picture 2" descr="ai competition1">
            <a:extLst>
              <a:ext uri="{FF2B5EF4-FFF2-40B4-BE49-F238E27FC236}">
                <a16:creationId xmlns:a16="http://schemas.microsoft.com/office/drawing/2014/main" id="{56418E42-8D20-4977-8008-39A9C9209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57" y="1306286"/>
            <a:ext cx="3941381" cy="4529373"/>
          </a:xfrm>
          <a:prstGeom prst="rect">
            <a:avLst/>
          </a:prstGeom>
          <a:ln>
            <a:noFill/>
          </a:ln>
          <a:effectLst>
            <a:reflection blurRad="76200" stA="43000" endPos="160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 competition2">
            <a:extLst>
              <a:ext uri="{FF2B5EF4-FFF2-40B4-BE49-F238E27FC236}">
                <a16:creationId xmlns:a16="http://schemas.microsoft.com/office/drawing/2014/main" id="{DFE64FD1-866C-4882-86DB-87DC9F13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806" y="1306285"/>
            <a:ext cx="4788195" cy="4529374"/>
          </a:xfrm>
          <a:prstGeom prst="rect">
            <a:avLst/>
          </a:prstGeom>
          <a:ln>
            <a:noFill/>
          </a:ln>
          <a:effectLst>
            <a:reflection blurRad="25400" stA="45000" endPos="100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76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6584-4FBD-43C2-919C-C8ED9007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Our Typical Goal(s)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FD6E-9F9E-4754-BA0C-A731DD344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9649"/>
            <a:ext cx="5661074" cy="4587314"/>
          </a:xfrm>
        </p:spPr>
        <p:txBody>
          <a:bodyPr>
            <a:normAutofit/>
          </a:bodyPr>
          <a:lstStyle/>
          <a:p>
            <a:r>
              <a:rPr lang="en-US" sz="2400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When we construct a classifier, we’re typically building something that:</a:t>
            </a:r>
            <a:br>
              <a:rPr lang="en-US" sz="2400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</a:br>
            <a:endParaRPr lang="en-US" sz="2400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sz="2000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Identify what is or is not a cat.</a:t>
            </a:r>
          </a:p>
          <a:p>
            <a:pPr lvl="1"/>
            <a:r>
              <a:rPr lang="en-US" sz="2000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Recognize faces</a:t>
            </a:r>
          </a:p>
          <a:p>
            <a:pPr lvl="1"/>
            <a:r>
              <a:rPr lang="en-US" sz="2000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Target products</a:t>
            </a:r>
          </a:p>
          <a:p>
            <a:pPr lvl="1"/>
            <a:endParaRPr lang="en-US" sz="2000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sz="2400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In medical imaging/genetics:</a:t>
            </a:r>
          </a:p>
          <a:p>
            <a:pPr lvl="1"/>
            <a:r>
              <a:rPr lang="en-US" sz="2000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Identify a condition, disease, or disorder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81A26B-EEBF-4795-9C51-BED2FD1F2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91" y="1690688"/>
            <a:ext cx="3803617" cy="4351338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4852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1F6F-ECF8-4846-88A9-62713DAD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Goal: Who has what?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1090-7AA0-42B1-886C-4101C441F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We do this in 2 phases:</a:t>
            </a:r>
          </a:p>
          <a:p>
            <a:pPr lvl="1"/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Build the model based on the training data.</a:t>
            </a:r>
          </a:p>
          <a:p>
            <a:pPr lvl="1"/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Test our model on the “hold out” or “lockbox” data.</a:t>
            </a:r>
          </a:p>
          <a:p>
            <a:pPr lvl="1"/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From there:</a:t>
            </a:r>
          </a:p>
          <a:p>
            <a:pPr lvl="1"/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Assess accuracy</a:t>
            </a:r>
          </a:p>
          <a:p>
            <a:pPr lvl="1"/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Most accurate model wins</a:t>
            </a:r>
          </a:p>
        </p:txBody>
      </p:sp>
      <p:pic>
        <p:nvPicPr>
          <p:cNvPr id="8196" name="Picture 4" descr="Image result for al gore lockbox">
            <a:extLst>
              <a:ext uri="{FF2B5EF4-FFF2-40B4-BE49-F238E27FC236}">
                <a16:creationId xmlns:a16="http://schemas.microsoft.com/office/drawing/2014/main" id="{E85DF4BF-F13A-45AD-ACA7-A6EC43449FD7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825625"/>
            <a:ext cx="5832795" cy="3280947"/>
          </a:xfrm>
          <a:prstGeom prst="rect">
            <a:avLst/>
          </a:prstGeom>
          <a:ln>
            <a:noFill/>
          </a:ln>
          <a:effectLst>
            <a:reflection blurRad="76200" stA="29000" endPos="310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3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1F6F-ECF8-4846-88A9-62713DAD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Goal: Who has what?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1090-7AA0-42B1-886C-4101C441F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But this is a narrow view of model effectiveness.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Focusing on accuracy doesn’t really address:</a:t>
            </a: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“The Crapshoot/d20”</a:t>
            </a: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Confidence</a:t>
            </a:r>
          </a:p>
          <a:p>
            <a:endParaRPr lang="en-US" dirty="0"/>
          </a:p>
        </p:txBody>
      </p:sp>
      <p:pic>
        <p:nvPicPr>
          <p:cNvPr id="7" name="Picture 2" descr="https://lh3.googleusercontent.com/-4dWbDS-Sqxw/XXsIM5P-KcI/AAAAAAAARt8/CAiJv-X0ltcosjO_UUSYd0wdLznCm0SEQCK8BGAsYHg/s0/2019-09-12.jpg">
            <a:extLst>
              <a:ext uri="{FF2B5EF4-FFF2-40B4-BE49-F238E27FC236}">
                <a16:creationId xmlns:a16="http://schemas.microsoft.com/office/drawing/2014/main" id="{5468BFCC-DF41-4D9A-926A-7A31C3C52D6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1278"/>
          <a:stretch/>
        </p:blipFill>
        <p:spPr bwMode="auto">
          <a:xfrm>
            <a:off x="6855877" y="1530203"/>
            <a:ext cx="3617297" cy="4351338"/>
          </a:xfrm>
          <a:prstGeom prst="rect">
            <a:avLst/>
          </a:prstGeom>
          <a:noFill/>
          <a:effectLst>
            <a:reflection blurRad="63500" stA="81000" endPos="6000" dir="5400000" sy="-100000" algn="bl" rotWithShape="0"/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00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032BB-F7A1-426B-BF2C-C415398F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Crapshoot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8F16FD-36D5-4633-8DF6-6C0DAF62E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9279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Were we to make a general assumption: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50% accuracy for a 2 condition predictor is chance.</a:t>
            </a:r>
          </a:p>
          <a:p>
            <a:pPr lvl="1"/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Anything greater than this is an improvement.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But that assumption is built upon an </a:t>
            </a:r>
            <a:r>
              <a:rPr lang="en-US" b="1" i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infinite</a:t>
            </a:r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 number of features.</a:t>
            </a:r>
          </a:p>
          <a:p>
            <a:pPr lvl="1"/>
            <a:endParaRPr lang="en-US" dirty="0"/>
          </a:p>
        </p:txBody>
      </p:sp>
      <p:pic>
        <p:nvPicPr>
          <p:cNvPr id="3076" name="Picture 4" descr="Image result for infinity gauntlet gif">
            <a:extLst>
              <a:ext uri="{FF2B5EF4-FFF2-40B4-BE49-F238E27FC236}">
                <a16:creationId xmlns:a16="http://schemas.microsoft.com/office/drawing/2014/main" id="{A567FC78-D714-490F-A693-B641A5FB6412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30" y="1437515"/>
            <a:ext cx="4056729" cy="3982970"/>
          </a:xfrm>
          <a:prstGeom prst="rect">
            <a:avLst/>
          </a:prstGeom>
          <a:ln>
            <a:noFill/>
          </a:ln>
          <a:effectLst>
            <a:reflection blurRad="139700" stA="35000" endPos="27000" dir="5400000" sy="-100000" algn="bl" rotWithShape="0"/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89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823C-B46D-49E1-A5E3-43796380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Crapshoot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21D8D-FEFE-4ECD-AD5C-201EE4DD8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87600"/>
            <a:ext cx="5181600" cy="4351338"/>
          </a:xfrm>
        </p:spPr>
        <p:txBody>
          <a:bodyPr/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The crapshoot is the blue pill.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We can get arbitrarily accurate results.</a:t>
            </a:r>
          </a:p>
          <a:p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Especially given that we’re constrained by sample sizes.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581C0F-DBF4-43D1-B4B5-36E033776D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6064833" cy="3675289"/>
          </a:xfrm>
          <a:effectLst>
            <a:reflection blurRad="63500" stA="53000" endPos="15000" dir="5400000" sy="-100000" algn="bl" rotWithShape="0"/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0282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1F6F-ECF8-4846-88A9-62713DAD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The Crapshoot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1090-7AA0-42B1-886C-4101C441F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Furthermore:</a:t>
            </a: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We run X00~</a:t>
            </a:r>
            <a:r>
              <a:rPr lang="en-US" b="1" i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Inf </a:t>
            </a:r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number of models.</a:t>
            </a:r>
          </a:p>
          <a:p>
            <a:pPr lvl="1"/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What if we were to correct for the total number of models?</a:t>
            </a:r>
          </a:p>
          <a:p>
            <a:pPr lvl="1"/>
            <a:endParaRPr lang="en-US" b="1" dirty="0">
              <a:ln/>
              <a:solidFill>
                <a:schemeClr val="accent3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 Pro Black" panose="02040A02050405020203" pitchFamily="18" charset="0"/>
            </a:endParaRPr>
          </a:p>
          <a:p>
            <a:pPr lvl="1"/>
            <a:r>
              <a:rPr lang="en-US" b="1" dirty="0">
                <a:ln/>
                <a:solidFill>
                  <a:schemeClr val="accent3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 Pro Black" panose="02040A02050405020203" pitchFamily="18" charset="0"/>
              </a:rPr>
              <a:t>What would be our critical p-values? 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4694FD-14DD-45CC-B5D2-D4B2ED5FC4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957" y="1253331"/>
            <a:ext cx="4322521" cy="4351338"/>
          </a:xfrm>
          <a:prstGeom prst="rect">
            <a:avLst/>
          </a:prstGeom>
          <a:ln>
            <a:noFill/>
          </a:ln>
          <a:effectLst>
            <a:reflection blurRad="25400" stA="56000" endPos="12000" dir="5400000" sy="-100000" algn="bl" rotWithShape="0"/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0096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3014</TotalTime>
  <Words>811</Words>
  <Application>Microsoft Office PowerPoint</Application>
  <PresentationFormat>Widescreen</PresentationFormat>
  <Paragraphs>147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Georgia Pro Black</vt:lpstr>
      <vt:lpstr>Office Theme</vt:lpstr>
      <vt:lpstr>Ad Victoriam, Ex Machina! Sed Est Tanti?</vt:lpstr>
      <vt:lpstr>Outline</vt:lpstr>
      <vt:lpstr>A Recent Critique:</vt:lpstr>
      <vt:lpstr>Our Typical Goal(s)</vt:lpstr>
      <vt:lpstr>Goal: Who has what?</vt:lpstr>
      <vt:lpstr>Goal: Who has what?</vt:lpstr>
      <vt:lpstr>The Crapshoot</vt:lpstr>
      <vt:lpstr>The Crapshoot</vt:lpstr>
      <vt:lpstr>The Crapshoot</vt:lpstr>
      <vt:lpstr>The Crapshoot</vt:lpstr>
      <vt:lpstr>The Crapshoot</vt:lpstr>
      <vt:lpstr>The Crapshoot</vt:lpstr>
      <vt:lpstr>The Crapshoot</vt:lpstr>
      <vt:lpstr>The Crapshoot</vt:lpstr>
      <vt:lpstr>The Crapshoot</vt:lpstr>
      <vt:lpstr>The Crapshoot</vt:lpstr>
      <vt:lpstr>Confidence</vt:lpstr>
      <vt:lpstr>The Confidence</vt:lpstr>
      <vt:lpstr>The Confidence</vt:lpstr>
      <vt:lpstr>The Confidence</vt:lpstr>
      <vt:lpstr>Confidence</vt:lpstr>
      <vt:lpstr>Deja-Vu</vt:lpstr>
      <vt:lpstr>Utility</vt:lpstr>
      <vt:lpstr>Utility</vt:lpstr>
      <vt:lpstr>PowerPoint Presentation</vt:lpstr>
      <vt:lpstr>PowerPoint Presentation</vt:lpstr>
      <vt:lpstr>Utility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 victoriam, ex machina! Sed est tanti?</dc:title>
  <dc:creator>Thomas Patrick DeRamus</dc:creator>
  <cp:lastModifiedBy>Thomas Patrick DeRamus</cp:lastModifiedBy>
  <cp:revision>72</cp:revision>
  <dcterms:created xsi:type="dcterms:W3CDTF">2019-10-01T18:34:00Z</dcterms:created>
  <dcterms:modified xsi:type="dcterms:W3CDTF">2019-10-04T15:54:16Z</dcterms:modified>
</cp:coreProperties>
</file>